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310" r:id="rId6"/>
    <p:sldId id="261" r:id="rId7"/>
    <p:sldId id="262" r:id="rId8"/>
    <p:sldId id="263" r:id="rId9"/>
    <p:sldId id="264" r:id="rId10"/>
    <p:sldId id="307" r:id="rId11"/>
    <p:sldId id="265" r:id="rId12"/>
    <p:sldId id="303" r:id="rId13"/>
    <p:sldId id="267" r:id="rId14"/>
    <p:sldId id="304" r:id="rId15"/>
    <p:sldId id="269" r:id="rId16"/>
    <p:sldId id="306" r:id="rId17"/>
    <p:sldId id="270" r:id="rId18"/>
    <p:sldId id="272" r:id="rId19"/>
    <p:sldId id="302" r:id="rId20"/>
    <p:sldId id="274" r:id="rId21"/>
    <p:sldId id="275" r:id="rId22"/>
    <p:sldId id="308" r:id="rId23"/>
    <p:sldId id="276" r:id="rId24"/>
    <p:sldId id="277" r:id="rId25"/>
    <p:sldId id="278" r:id="rId26"/>
    <p:sldId id="279" r:id="rId27"/>
    <p:sldId id="281" r:id="rId28"/>
    <p:sldId id="280" r:id="rId29"/>
    <p:sldId id="282" r:id="rId30"/>
    <p:sldId id="284" r:id="rId31"/>
    <p:sldId id="283" r:id="rId32"/>
    <p:sldId id="285" r:id="rId33"/>
    <p:sldId id="287" r:id="rId34"/>
    <p:sldId id="286" r:id="rId35"/>
    <p:sldId id="288" r:id="rId36"/>
    <p:sldId id="289" r:id="rId37"/>
    <p:sldId id="290" r:id="rId38"/>
    <p:sldId id="311" r:id="rId39"/>
    <p:sldId id="291" r:id="rId40"/>
    <p:sldId id="292" r:id="rId41"/>
    <p:sldId id="293" r:id="rId42"/>
    <p:sldId id="296" r:id="rId43"/>
    <p:sldId id="294" r:id="rId44"/>
    <p:sldId id="295" r:id="rId45"/>
    <p:sldId id="298" r:id="rId46"/>
    <p:sldId id="297" r:id="rId47"/>
    <p:sldId id="299" r:id="rId48"/>
    <p:sldId id="300" r:id="rId49"/>
    <p:sldId id="301" r:id="rId50"/>
    <p:sldId id="305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84" autoAdjust="0"/>
  </p:normalViewPr>
  <p:slideViewPr>
    <p:cSldViewPr snapToGrid="0" snapToObjects="1">
      <p:cViewPr varScale="1">
        <p:scale>
          <a:sx n="68" d="100"/>
          <a:sy n="68" d="100"/>
        </p:scale>
        <p:origin x="144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9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A9DB4-9BBC-6344-BAB3-B919950CE81F}" type="datetimeFigureOut">
              <a:rPr lang="es-ES" smtClean="0"/>
              <a:t>24/09/2020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BDD87-D021-C946-919A-E26B2981DF6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94941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DD87-D021-C946-919A-E26B2981DF63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0584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A98AF03-7270-45C2-A683-C5E353EF01A5}" type="datetime4">
              <a:rPr lang="en-US" smtClean="0"/>
              <a:pPr/>
              <a:t>September 24, 2020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B5AFD-D735-4504-A039-ADEBB6448D55}" type="datetime4">
              <a:rPr lang="en-US" smtClean="0"/>
              <a:pPr/>
              <a:t>September 24,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8118-FB93-4E87-B380-0175F2FE2167}" type="datetime4">
              <a:rPr lang="en-US" smtClean="0"/>
              <a:pPr/>
              <a:t>September 24,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September 24,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7EAE1-CAAC-4AEF-919E-158692B1E55E}" type="datetime4">
              <a:rPr lang="en-US" smtClean="0"/>
              <a:pPr/>
              <a:t>September 24,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A706-D8F2-4D1A-855A-CADC92600C26}" type="datetime4">
              <a:rPr lang="en-US" smtClean="0"/>
              <a:pPr/>
              <a:t>September 24, 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F123-1704-49AC-9D15-C4B1462B8014}" type="datetime4">
              <a:rPr lang="en-US" smtClean="0"/>
              <a:pPr/>
              <a:t>September 24, 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7EC2-47FB-48A1-8644-C8A81DDAA119}" type="datetime4">
              <a:rPr lang="en-US" smtClean="0"/>
              <a:pPr/>
              <a:t>September 24,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C3ED-7435-49F9-84C8-03CCA2F8DEDB}" type="datetime4">
              <a:rPr lang="en-US" smtClean="0"/>
              <a:pPr/>
              <a:t>September 24, 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49BF1-FCD3-4395-8FF6-0047AF66228E}" type="datetime4">
              <a:rPr lang="en-US" smtClean="0"/>
              <a:pPr/>
              <a:t>September 24, 2020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dirty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61222-2C8B-4501-BE87-6797EC025925}" type="datetime4">
              <a:rPr lang="en-US" smtClean="0"/>
              <a:pPr/>
              <a:t>September 24, 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6C01193-8287-4834-A286-6B880643E934}" type="datetime4">
              <a:rPr lang="en-US" smtClean="0"/>
              <a:pPr/>
              <a:t>September 24,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Cocina y Gastronomía en China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>
                <a:solidFill>
                  <a:schemeClr val="bg1">
                    <a:lumMod val="65000"/>
                  </a:schemeClr>
                </a:solidFill>
              </a:rPr>
              <a:t>Expositora: </a:t>
            </a:r>
            <a:r>
              <a:rPr lang="es-ES" dirty="0"/>
              <a:t>Victoria </a:t>
            </a:r>
            <a:r>
              <a:rPr lang="es-ES" dirty="0" err="1"/>
              <a:t>Lueckel</a:t>
            </a:r>
            <a:r>
              <a:rPr lang="es-ES" dirty="0"/>
              <a:t> </a:t>
            </a:r>
          </a:p>
          <a:p>
            <a:r>
              <a:rPr lang="es-ES" dirty="0"/>
              <a:t>Sinóloga M.A.</a:t>
            </a:r>
          </a:p>
          <a:p>
            <a:r>
              <a:rPr lang="es-ES" dirty="0"/>
              <a:t>Friedrich Wilhelm </a:t>
            </a:r>
            <a:r>
              <a:rPr lang="es-ES" dirty="0" err="1"/>
              <a:t>Universität</a:t>
            </a:r>
            <a:r>
              <a:rPr lang="es-ES" dirty="0"/>
              <a:t>, </a:t>
            </a:r>
          </a:p>
          <a:p>
            <a:r>
              <a:rPr lang="es-ES" dirty="0"/>
              <a:t>Bonn - Alemania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9176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5021756"/>
            <a:ext cx="7024744" cy="822652"/>
          </a:xfrm>
        </p:spPr>
        <p:txBody>
          <a:bodyPr>
            <a:noAutofit/>
          </a:bodyPr>
          <a:lstStyle/>
          <a:p>
            <a:pPr algn="ctr"/>
            <a:r>
              <a:rPr lang="es-ES_tradnl" sz="1800" dirty="0"/>
              <a:t>Hasta la dinastía </a:t>
            </a:r>
            <a:r>
              <a:rPr lang="es-ES_tradnl" sz="1800" dirty="0" err="1"/>
              <a:t>Qin</a:t>
            </a:r>
            <a:r>
              <a:rPr lang="es-ES_tradnl" sz="1800" dirty="0"/>
              <a:t>, las personas estaban acostumbradas a sentarse en el suelo y disfrutar del encuentro.</a:t>
            </a:r>
            <a:endParaRPr lang="es-ES" sz="1800" dirty="0"/>
          </a:p>
        </p:txBody>
      </p:sp>
      <p:pic>
        <p:nvPicPr>
          <p:cNvPr id="4" name="Marcador de contenido 3" descr="FOREIGN20200330142900039839299286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r="5411"/>
          <a:stretch>
            <a:fillRect/>
          </a:stretch>
        </p:blipFill>
        <p:spPr>
          <a:xfrm>
            <a:off x="1043492" y="1313886"/>
            <a:ext cx="6777317" cy="3508977"/>
          </a:xfrm>
        </p:spPr>
      </p:pic>
    </p:spTree>
    <p:extLst>
      <p:ext uri="{BB962C8B-B14F-4D97-AF65-F5344CB8AC3E}">
        <p14:creationId xmlns:p14="http://schemas.microsoft.com/office/powerpoint/2010/main" val="2945837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77363"/>
          </a:xfrm>
        </p:spPr>
        <p:txBody>
          <a:bodyPr>
            <a:normAutofit/>
          </a:bodyPr>
          <a:lstStyle/>
          <a:p>
            <a:pPr algn="ctr"/>
            <a:r>
              <a:rPr lang="es-ES_tradnl" sz="2400" dirty="0"/>
              <a:t>La dinastía de Han (206 a.C. – 220 d.C.)</a:t>
            </a:r>
            <a:endParaRPr lang="es-ES" sz="2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3493" y="1814378"/>
            <a:ext cx="4036689" cy="4667169"/>
          </a:xfrm>
        </p:spPr>
        <p:txBody>
          <a:bodyPr>
            <a:normAutofit/>
          </a:bodyPr>
          <a:lstStyle/>
          <a:p>
            <a:r>
              <a:rPr lang="es-ES" dirty="0"/>
              <a:t>Se forman los tres grandes estilos de la cocina: la comida del Norte (Lu), la comida del Oeste (</a:t>
            </a:r>
            <a:r>
              <a:rPr lang="es-ES" dirty="0" err="1"/>
              <a:t>Chuang</a:t>
            </a:r>
            <a:r>
              <a:rPr lang="es-ES" dirty="0"/>
              <a:t>), la comida del Sur (</a:t>
            </a:r>
            <a:r>
              <a:rPr lang="es-ES" dirty="0" err="1"/>
              <a:t>Yue</a:t>
            </a:r>
            <a:r>
              <a:rPr lang="es-ES" dirty="0"/>
              <a:t>).</a:t>
            </a:r>
          </a:p>
          <a:p>
            <a:r>
              <a:rPr lang="es-ES_tradnl" dirty="0"/>
              <a:t>La comida sirve para prevenir las enfermedades (teoría de yin-yang, 5 elementos).</a:t>
            </a:r>
          </a:p>
          <a:p>
            <a:endParaRPr lang="es-ES_tradnl" dirty="0"/>
          </a:p>
          <a:p>
            <a:endParaRPr lang="es-ES" dirty="0"/>
          </a:p>
        </p:txBody>
      </p:sp>
      <p:pic>
        <p:nvPicPr>
          <p:cNvPr id="5" name="Imagen 4" descr="b7286331-15cb-4ca4-b496-daeaa12f0b74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5" r="9024"/>
          <a:stretch/>
        </p:blipFill>
        <p:spPr>
          <a:xfrm>
            <a:off x="5080182" y="2081951"/>
            <a:ext cx="3417339" cy="336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88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U</a:t>
            </a:r>
            <a:r>
              <a:rPr lang="es-ES_tradnl" dirty="0"/>
              <a:t>so de palillos.</a:t>
            </a:r>
          </a:p>
          <a:p>
            <a:r>
              <a:rPr lang="es-ES_tradnl" dirty="0"/>
              <a:t>Introdujeron nuevas materias primas desde extranjero, por ejemplo, la granada, el ajo y el vino de uva.</a:t>
            </a:r>
          </a:p>
          <a:p>
            <a:r>
              <a:rPr lang="es-ES" dirty="0"/>
              <a:t>C</a:t>
            </a:r>
            <a:r>
              <a:rPr lang="es-ES_tradnl" dirty="0" err="1"/>
              <a:t>omidas</a:t>
            </a:r>
            <a:r>
              <a:rPr lang="es-ES_tradnl" dirty="0"/>
              <a:t> nuevas como el Tofu (cuajado de soja).</a:t>
            </a:r>
          </a:p>
          <a:p>
            <a:endParaRPr lang="es-ES" dirty="0"/>
          </a:p>
        </p:txBody>
      </p:sp>
      <p:pic>
        <p:nvPicPr>
          <p:cNvPr id="4" name="Imagen 3" descr="tof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980" y="4406506"/>
            <a:ext cx="3659495" cy="2049317"/>
          </a:xfrm>
          <a:prstGeom prst="rect">
            <a:avLst/>
          </a:prstGeom>
        </p:spPr>
      </p:pic>
      <p:pic>
        <p:nvPicPr>
          <p:cNvPr id="5" name="Imagen 4" descr="China-Antigua-Tof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69"/>
          <a:stretch/>
        </p:blipFill>
        <p:spPr>
          <a:xfrm>
            <a:off x="5359008" y="680321"/>
            <a:ext cx="2214850" cy="207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97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47146"/>
          </a:xfrm>
        </p:spPr>
        <p:txBody>
          <a:bodyPr>
            <a:normAutofit/>
          </a:bodyPr>
          <a:lstStyle/>
          <a:p>
            <a:pPr algn="ctr"/>
            <a:r>
              <a:rPr lang="es-ES" sz="2400" dirty="0"/>
              <a:t>El periodo de tres reinos (220-280)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Extranjeros que habitaban en las fronteras también emigraron de manera gradual a China. </a:t>
            </a:r>
            <a:endParaRPr lang="es-ES" dirty="0"/>
          </a:p>
          <a:p>
            <a:r>
              <a:rPr lang="es-ES_tradnl" dirty="0"/>
              <a:t>Eso influyó enormemente en la comida de ese periodo.</a:t>
            </a:r>
            <a:endParaRPr lang="es-ES" dirty="0"/>
          </a:p>
          <a:p>
            <a:r>
              <a:rPr lang="es-ES_tradnl" dirty="0"/>
              <a:t>La primera car</a:t>
            </a:r>
            <a:r>
              <a:rPr lang="es-ES" dirty="0"/>
              <a:t>á</a:t>
            </a:r>
            <a:r>
              <a:rPr lang="es-ES_tradnl" dirty="0" err="1"/>
              <a:t>cterística</a:t>
            </a:r>
            <a:r>
              <a:rPr lang="es-ES_tradnl" dirty="0"/>
              <a:t> es el </a:t>
            </a:r>
            <a:r>
              <a:rPr lang="es-ES_tradnl" dirty="0" err="1"/>
              <a:t>Caocai</a:t>
            </a:r>
            <a:r>
              <a:rPr lang="es-ES_tradnl" dirty="0"/>
              <a:t>. </a:t>
            </a:r>
            <a:r>
              <a:rPr lang="es-ES_tradnl" dirty="0" err="1"/>
              <a:t>Caocai</a:t>
            </a:r>
            <a:r>
              <a:rPr lang="es-ES_tradnl" dirty="0"/>
              <a:t> se entiende como una manera típica china de cocinar. (saltear)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8436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mapa-de-los-tres-reinos-de-china-768x496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1" b="9921"/>
          <a:stretch>
            <a:fillRect/>
          </a:stretch>
        </p:blipFill>
        <p:spPr>
          <a:xfrm>
            <a:off x="1019461" y="2314598"/>
            <a:ext cx="7072801" cy="3661965"/>
          </a:xfrm>
        </p:spPr>
      </p:pic>
      <p:sp>
        <p:nvSpPr>
          <p:cNvPr id="3" name="Flecha derecha 2"/>
          <p:cNvSpPr/>
          <p:nvPr/>
        </p:nvSpPr>
        <p:spPr>
          <a:xfrm>
            <a:off x="1297658" y="3962247"/>
            <a:ext cx="1021560" cy="483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echa izquierda 4"/>
          <p:cNvSpPr/>
          <p:nvPr/>
        </p:nvSpPr>
        <p:spPr>
          <a:xfrm>
            <a:off x="6460679" y="4956260"/>
            <a:ext cx="1090584" cy="44178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echa abajo 5"/>
          <p:cNvSpPr/>
          <p:nvPr/>
        </p:nvSpPr>
        <p:spPr>
          <a:xfrm>
            <a:off x="4320924" y="1546243"/>
            <a:ext cx="524585" cy="92498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3906778" y="1107882"/>
            <a:ext cx="1286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Nómadas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07414" y="3537692"/>
            <a:ext cx="203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Cercano oriente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040622" y="5398043"/>
            <a:ext cx="1051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Marinos</a:t>
            </a:r>
          </a:p>
        </p:txBody>
      </p:sp>
    </p:spTree>
    <p:extLst>
      <p:ext uri="{BB962C8B-B14F-4D97-AF65-F5344CB8AC3E}">
        <p14:creationId xmlns:p14="http://schemas.microsoft.com/office/powerpoint/2010/main" val="2195514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1063314"/>
            <a:ext cx="7024744" cy="708874"/>
          </a:xfrm>
        </p:spPr>
        <p:txBody>
          <a:bodyPr>
            <a:normAutofit/>
          </a:bodyPr>
          <a:lstStyle/>
          <a:p>
            <a:pPr algn="ctr"/>
            <a:r>
              <a:rPr lang="es-ES" sz="2400" dirty="0"/>
              <a:t>La dinastía </a:t>
            </a:r>
            <a:r>
              <a:rPr lang="es-ES" sz="2400" dirty="0" err="1"/>
              <a:t>Tang</a:t>
            </a:r>
            <a:r>
              <a:rPr lang="es-ES" sz="2400" dirty="0"/>
              <a:t> (618-907)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_tradnl" dirty="0"/>
              <a:t>La comida fue muy bien clasificada.</a:t>
            </a:r>
          </a:p>
          <a:p>
            <a:r>
              <a:rPr lang="es-ES_tradnl" dirty="0"/>
              <a:t>La comida diaria se dividió en la comida principal y secundaria.</a:t>
            </a:r>
          </a:p>
          <a:p>
            <a:r>
              <a:rPr lang="es-ES_tradnl" dirty="0"/>
              <a:t>La comida principal normalmente consistió en Bing (tartas) y Fan (arroz). </a:t>
            </a:r>
          </a:p>
          <a:p>
            <a:r>
              <a:rPr lang="es-ES_tradnl" dirty="0"/>
              <a:t>La comida secundaria consistió en platos de carne y verduras y frutas.</a:t>
            </a:r>
          </a:p>
          <a:p>
            <a:r>
              <a:rPr lang="es-ES_tradnl" dirty="0"/>
              <a:t>Las primeras hortalizas de invernaderos y los primeros hielos artificiales también aparecieron primeramente durante esta dinastía.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82191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5281" y="4592447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es-ES_tradnl" sz="1600" dirty="0"/>
              <a:t>"Banquete nocturno de Han </a:t>
            </a:r>
            <a:r>
              <a:rPr lang="es-ES_tradnl" sz="1600" dirty="0" err="1"/>
              <a:t>Xizai</a:t>
            </a:r>
            <a:r>
              <a:rPr lang="es-ES_tradnl" sz="1600" dirty="0"/>
              <a:t>", del pintor </a:t>
            </a:r>
            <a:r>
              <a:rPr lang="es-ES_tradnl" sz="1600" dirty="0" err="1"/>
              <a:t>Gu</a:t>
            </a:r>
            <a:r>
              <a:rPr lang="es-ES_tradnl" sz="1600" dirty="0"/>
              <a:t> </a:t>
            </a:r>
            <a:r>
              <a:rPr lang="es-ES_tradnl" sz="1600" dirty="0" err="1"/>
              <a:t>Hongzhong</a:t>
            </a:r>
            <a:endParaRPr lang="es-ES" sz="1600" dirty="0"/>
          </a:p>
        </p:txBody>
      </p:sp>
      <p:pic>
        <p:nvPicPr>
          <p:cNvPr id="4" name="Marcador de contenido 3" descr="unnamed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778" r="-78778"/>
          <a:stretch>
            <a:fillRect/>
          </a:stretch>
        </p:blipFill>
        <p:spPr>
          <a:xfrm>
            <a:off x="374906" y="1058335"/>
            <a:ext cx="8046253" cy="4165430"/>
          </a:xfrm>
        </p:spPr>
      </p:pic>
    </p:spTree>
    <p:extLst>
      <p:ext uri="{BB962C8B-B14F-4D97-AF65-F5344CB8AC3E}">
        <p14:creationId xmlns:p14="http://schemas.microsoft.com/office/powerpoint/2010/main" val="4071138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r>
              <a:rPr lang="ro-RO" dirty="0"/>
              <a:t>La cultura etilica(jiu).</a:t>
            </a:r>
            <a:endParaRPr lang="es-ES_tradnl" dirty="0"/>
          </a:p>
          <a:p>
            <a:r>
              <a:rPr lang="es-ES_tradnl" dirty="0"/>
              <a:t>El alcohol fue tomado normalmente antes de la comida.</a:t>
            </a:r>
          </a:p>
          <a:p>
            <a:r>
              <a:rPr lang="es-ES_tradnl" dirty="0"/>
              <a:t>Su consumo caliente tuvo más popularidad que el frio.</a:t>
            </a:r>
          </a:p>
          <a:p>
            <a:r>
              <a:rPr lang="es-ES_tradnl" dirty="0" err="1"/>
              <a:t>Xunjiu</a:t>
            </a:r>
            <a:r>
              <a:rPr lang="es-ES_tradnl" dirty="0"/>
              <a:t>: era una regla de proponer el brindis en un banquete.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324" y="1033393"/>
            <a:ext cx="3339354" cy="221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82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833134"/>
          </a:xfrm>
        </p:spPr>
        <p:txBody>
          <a:bodyPr>
            <a:normAutofit/>
          </a:bodyPr>
          <a:lstStyle/>
          <a:p>
            <a:pPr algn="ctr"/>
            <a:r>
              <a:rPr lang="es-ES" sz="2400" dirty="0"/>
              <a:t>La dinastía </a:t>
            </a:r>
            <a:r>
              <a:rPr lang="es-ES" sz="2400" dirty="0" err="1"/>
              <a:t>Song</a:t>
            </a:r>
            <a:r>
              <a:rPr lang="es-ES" sz="2400" dirty="0"/>
              <a:t> (960-1279)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_tradnl" dirty="0"/>
              <a:t>Los platos de verduras se pusieron de moda en las clases populares.</a:t>
            </a:r>
          </a:p>
          <a:p>
            <a:r>
              <a:rPr lang="es-ES_tradnl" dirty="0"/>
              <a:t>La presentación era bonita, importaba mucho su composición.</a:t>
            </a:r>
          </a:p>
          <a:p>
            <a:r>
              <a:rPr lang="es-ES_tradnl" dirty="0"/>
              <a:t>Conjunto de teorías sobre el mantenimiento de la buena salud llamada </a:t>
            </a:r>
            <a:r>
              <a:rPr lang="es-ES_tradnl" dirty="0" err="1"/>
              <a:t>Yangshen</a:t>
            </a:r>
            <a:r>
              <a:rPr lang="es-ES_tradnl" dirty="0"/>
              <a:t>. </a:t>
            </a:r>
          </a:p>
          <a:p>
            <a:r>
              <a:rPr lang="es-ES_tradnl" dirty="0"/>
              <a:t>Algunas de estas teorías regulan que las personas mayores deben comer más veces al día pero cada vez menos cantidad de alimentos.</a:t>
            </a:r>
          </a:p>
        </p:txBody>
      </p:sp>
      <p:pic>
        <p:nvPicPr>
          <p:cNvPr id="4" name="Imagen 3" descr="AA026357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47" y="444768"/>
            <a:ext cx="1654997" cy="186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00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100344"/>
          </a:xfrm>
        </p:spPr>
        <p:txBody>
          <a:bodyPr>
            <a:normAutofit/>
          </a:bodyPr>
          <a:lstStyle/>
          <a:p>
            <a:pPr algn="ctr"/>
            <a:r>
              <a:rPr lang="es-ES_tradnl" sz="1400" i="1" dirty="0"/>
              <a:t>Una fiesta elegante</a:t>
            </a:r>
            <a:r>
              <a:rPr lang="es-ES_tradnl" sz="1400" dirty="0"/>
              <a:t>, pintura que retrata un pequeño banquete </a:t>
            </a:r>
            <a:br>
              <a:rPr lang="es-ES_tradnl" sz="1400" dirty="0"/>
            </a:br>
            <a:r>
              <a:rPr lang="es-ES_tradnl" sz="1400" dirty="0"/>
              <a:t>en la Dinastía Song (960-1279)</a:t>
            </a:r>
            <a:endParaRPr lang="es-ES" sz="1400" dirty="0"/>
          </a:p>
        </p:txBody>
      </p:sp>
      <p:pic>
        <p:nvPicPr>
          <p:cNvPr id="6" name="Marcador de contenido 5" descr="Song_Dynasty_Elegant_Party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81" r="-21381"/>
          <a:stretch>
            <a:fillRect/>
          </a:stretch>
        </p:blipFill>
        <p:spPr>
          <a:xfrm>
            <a:off x="211052" y="914401"/>
            <a:ext cx="8689619" cy="4529666"/>
          </a:xfrm>
        </p:spPr>
      </p:pic>
    </p:spTree>
    <p:extLst>
      <p:ext uri="{BB962C8B-B14F-4D97-AF65-F5344CB8AC3E}">
        <p14:creationId xmlns:p14="http://schemas.microsoft.com/office/powerpoint/2010/main" val="2170479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b="1" dirty="0"/>
              <a:t>I.</a:t>
            </a:r>
            <a:r>
              <a:rPr lang="es-ES" dirty="0"/>
              <a:t> La cultura alimentaria </a:t>
            </a:r>
            <a:br>
              <a:rPr lang="es-ES" dirty="0"/>
            </a:br>
            <a:r>
              <a:rPr lang="es-ES" dirty="0"/>
              <a:t>en el mundo</a:t>
            </a:r>
          </a:p>
        </p:txBody>
      </p:sp>
      <p:pic>
        <p:nvPicPr>
          <p:cNvPr id="4" name="Marcador de contenido 3" descr="post-1199x800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6" b="112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4969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32885"/>
          </a:xfrm>
        </p:spPr>
        <p:txBody>
          <a:bodyPr>
            <a:normAutofit/>
          </a:bodyPr>
          <a:lstStyle/>
          <a:p>
            <a:pPr algn="ctr"/>
            <a:r>
              <a:rPr lang="es-ES_tradnl" sz="2400" dirty="0"/>
              <a:t>La dinastía Yuan (1279 – 1368) </a:t>
            </a:r>
            <a:endParaRPr lang="es-ES" sz="2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3493" y="1713544"/>
            <a:ext cx="4948076" cy="4681646"/>
          </a:xfrm>
        </p:spPr>
        <p:txBody>
          <a:bodyPr>
            <a:normAutofit fontScale="92500" lnSpcReduction="10000"/>
          </a:bodyPr>
          <a:lstStyle/>
          <a:p>
            <a:r>
              <a:rPr lang="es-ES_tradnl" dirty="0"/>
              <a:t>Dinastía fundada por los mongoles.</a:t>
            </a:r>
            <a:endParaRPr lang="es-ES" dirty="0"/>
          </a:p>
          <a:p>
            <a:r>
              <a:rPr lang="es-ES_tradnl" dirty="0"/>
              <a:t>Mezcla de cuatro naciones: la nación china (han), la mongol, la manchú y la musulmana.</a:t>
            </a:r>
            <a:endParaRPr lang="es-ES" dirty="0"/>
          </a:p>
          <a:p>
            <a:r>
              <a:rPr lang="es-ES_tradnl" dirty="0"/>
              <a:t>Los mongoles preferían comer quesos y leche, los manchú preferían las frutas, los musulmanes preferían las tortillas y los chinos arroz y trigo.</a:t>
            </a:r>
            <a:endParaRPr lang="es-ES" dirty="0"/>
          </a:p>
          <a:p>
            <a:r>
              <a:rPr lang="es-ES_tradnl" dirty="0"/>
              <a:t>Prohibición de comer carne de caballo y de ternera, ya que los mongoles provenían de una nación nómada.</a:t>
            </a:r>
            <a:endParaRPr lang="es-ES" dirty="0"/>
          </a:p>
          <a:p>
            <a:endParaRPr lang="es-ES" dirty="0"/>
          </a:p>
        </p:txBody>
      </p:sp>
      <p:pic>
        <p:nvPicPr>
          <p:cNvPr id="4" name="Imagen 3" descr="1bf90114-c897-43a1-8267-724e6cd32aec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569" y="2019533"/>
            <a:ext cx="2623820" cy="373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28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84247"/>
          </a:xfrm>
        </p:spPr>
        <p:txBody>
          <a:bodyPr>
            <a:normAutofit/>
          </a:bodyPr>
          <a:lstStyle/>
          <a:p>
            <a:pPr algn="ctr"/>
            <a:r>
              <a:rPr lang="es-ES_tradnl" sz="2400" dirty="0"/>
              <a:t>La dinastía de Ming (1368 – 1644)</a:t>
            </a:r>
            <a:endParaRPr lang="es-ES" sz="2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El </a:t>
            </a:r>
            <a:r>
              <a:rPr lang="es-ES_tradnl" dirty="0"/>
              <a:t>norte aprendió a cultivar el arroz y los de sur, trigo, y todos los dos cultivaban el camote, más tarde, estos alimentos fueron los alimentos principales en la dieta diaria también.</a:t>
            </a:r>
            <a:endParaRPr lang="es-ES" dirty="0"/>
          </a:p>
          <a:p>
            <a:r>
              <a:rPr lang="es-ES_tradnl" dirty="0"/>
              <a:t>El emperador </a:t>
            </a:r>
            <a:r>
              <a:rPr lang="es-ES_tradnl" dirty="0" err="1"/>
              <a:t>Zhu</a:t>
            </a:r>
            <a:r>
              <a:rPr lang="es-ES_tradnl" dirty="0"/>
              <a:t> </a:t>
            </a:r>
            <a:r>
              <a:rPr lang="es-ES_tradnl" dirty="0" err="1"/>
              <a:t>Yuanzhang</a:t>
            </a:r>
            <a:r>
              <a:rPr lang="es-ES_tradnl" dirty="0"/>
              <a:t> propuso un sistema de comida conocido como “cuatros platos y una sopa”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86417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jardin-de-vegetales-en-la-china-antigu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7" b="9297"/>
          <a:stretch>
            <a:fillRect/>
          </a:stretch>
        </p:blipFill>
        <p:spPr>
          <a:xfrm>
            <a:off x="1167343" y="2307166"/>
            <a:ext cx="6777037" cy="3508375"/>
          </a:xfrm>
        </p:spPr>
      </p:pic>
    </p:spTree>
    <p:extLst>
      <p:ext uri="{BB962C8B-B14F-4D97-AF65-F5344CB8AC3E}">
        <p14:creationId xmlns:p14="http://schemas.microsoft.com/office/powerpoint/2010/main" val="2479798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456387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2400" dirty="0"/>
              <a:t>La dinastía de </a:t>
            </a:r>
            <a:r>
              <a:rPr lang="es-ES_tradnl" sz="2400" dirty="0" err="1"/>
              <a:t>Qing</a:t>
            </a:r>
            <a:r>
              <a:rPr lang="es-ES_tradnl" sz="2400" dirty="0"/>
              <a:t> (1644 – 1911)</a:t>
            </a:r>
            <a:endParaRPr lang="es-ES" sz="2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3492" y="1744144"/>
            <a:ext cx="6777317" cy="4088486"/>
          </a:xfrm>
        </p:spPr>
        <p:txBody>
          <a:bodyPr>
            <a:normAutofit/>
          </a:bodyPr>
          <a:lstStyle/>
          <a:p>
            <a:endParaRPr lang="es-ES" dirty="0"/>
          </a:p>
          <a:p>
            <a:r>
              <a:rPr lang="es-ES" dirty="0"/>
              <a:t>L</a:t>
            </a:r>
            <a:r>
              <a:rPr lang="es-ES_tradnl" dirty="0"/>
              <a:t>os manchús separaron los platos de carne y los de pescado en la comida.</a:t>
            </a:r>
            <a:endParaRPr lang="es-ES" dirty="0"/>
          </a:p>
        </p:txBody>
      </p:sp>
      <p:pic>
        <p:nvPicPr>
          <p:cNvPr id="4" name="Imagen 3" descr="carne-y-pollo-a-la-antigua-chin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01" y="3216737"/>
            <a:ext cx="5034333" cy="324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67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1027663"/>
            <a:ext cx="7024744" cy="891447"/>
          </a:xfrm>
        </p:spPr>
        <p:txBody>
          <a:bodyPr>
            <a:noAutofit/>
          </a:bodyPr>
          <a:lstStyle/>
          <a:p>
            <a:pPr algn="ctr"/>
            <a:r>
              <a:rPr lang="es-ES" sz="3600" b="1" dirty="0"/>
              <a:t>III. </a:t>
            </a:r>
            <a:r>
              <a:rPr lang="es-ES" sz="3600" dirty="0"/>
              <a:t>Tradición y simbolismo en la cocina China</a:t>
            </a:r>
          </a:p>
        </p:txBody>
      </p:sp>
      <p:pic>
        <p:nvPicPr>
          <p:cNvPr id="4" name="Marcador de contenido 3" descr="5c594ff50ce694df248b4aae-que-se-come-para-celebrar-el-ano-nuevo-chino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1" b="54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1896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En el Año Nuevo Chino, se comen 7 comidas populares.</a:t>
            </a:r>
          </a:p>
          <a:p>
            <a:r>
              <a:rPr lang="es-ES_tradnl" dirty="0"/>
              <a:t>Cada una de ellas tiene su significado simbólico que se basa en su aspecto o pronunciación. </a:t>
            </a:r>
          </a:p>
          <a:p>
            <a:r>
              <a:rPr lang="es-ES_tradnl" dirty="0"/>
              <a:t>Son comidas para atraer la buena suerte.</a:t>
            </a:r>
            <a:endParaRPr lang="es-ES" dirty="0"/>
          </a:p>
        </p:txBody>
      </p:sp>
      <p:pic>
        <p:nvPicPr>
          <p:cNvPr id="4" name="Imagen 3" descr="1140-fortune-cookies-not-chinese-food-esp.imgcache.revcb8bcbb907ff32010e56ed3b96ad04d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2" y="4808672"/>
            <a:ext cx="2709333" cy="155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400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b4d7109fbe224a9d8fd04dde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3" r="-713"/>
          <a:stretch>
            <a:fillRect/>
          </a:stretch>
        </p:blipFill>
        <p:spPr>
          <a:xfrm>
            <a:off x="1043490" y="2391385"/>
            <a:ext cx="7024742" cy="3637082"/>
          </a:xfrm>
        </p:spPr>
      </p:pic>
    </p:spTree>
    <p:extLst>
      <p:ext uri="{BB962C8B-B14F-4D97-AF65-F5344CB8AC3E}">
        <p14:creationId xmlns:p14="http://schemas.microsoft.com/office/powerpoint/2010/main" val="745135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unnamed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6" b="11136"/>
          <a:stretch>
            <a:fillRect/>
          </a:stretch>
        </p:blipFill>
        <p:spPr>
          <a:xfrm>
            <a:off x="1043492" y="2323652"/>
            <a:ext cx="7024354" cy="3636881"/>
          </a:xfrm>
        </p:spPr>
      </p:pic>
    </p:spTree>
    <p:extLst>
      <p:ext uri="{BB962C8B-B14F-4D97-AF65-F5344CB8AC3E}">
        <p14:creationId xmlns:p14="http://schemas.microsoft.com/office/powerpoint/2010/main" val="23394986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79780"/>
          </a:xfrm>
        </p:spPr>
        <p:txBody>
          <a:bodyPr>
            <a:normAutofit/>
          </a:bodyPr>
          <a:lstStyle/>
          <a:p>
            <a:pPr algn="ctr"/>
            <a:r>
              <a:rPr lang="es-ES_tradnl" sz="2400" dirty="0"/>
              <a:t>Utensilios en la cocina china</a:t>
            </a:r>
            <a:endParaRPr lang="es-ES" sz="2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21667" y="1876778"/>
            <a:ext cx="3799142" cy="3955851"/>
          </a:xfrm>
        </p:spPr>
        <p:txBody>
          <a:bodyPr>
            <a:normAutofit lnSpcReduction="10000"/>
          </a:bodyPr>
          <a:lstStyle/>
          <a:p>
            <a:r>
              <a:rPr lang="es-ES_tradnl" dirty="0"/>
              <a:t>El </a:t>
            </a:r>
            <a:r>
              <a:rPr lang="es-ES_tradnl" dirty="0" err="1"/>
              <a:t>Wok</a:t>
            </a:r>
            <a:r>
              <a:rPr lang="es-ES_tradnl" dirty="0"/>
              <a:t>.</a:t>
            </a:r>
          </a:p>
          <a:p>
            <a:r>
              <a:rPr lang="es-ES_tradnl" dirty="0"/>
              <a:t>Cuchillos chinos y bloques o tablas para cortar o picar.</a:t>
            </a:r>
          </a:p>
          <a:p>
            <a:r>
              <a:rPr lang="es-ES_tradnl" dirty="0"/>
              <a:t>Espátulas, cucharones para freír, palillos largos para cocinar.</a:t>
            </a:r>
          </a:p>
          <a:p>
            <a:r>
              <a:rPr lang="es-ES_tradnl" dirty="0"/>
              <a:t>Vaporeas de Bambú o Metal.</a:t>
            </a:r>
          </a:p>
          <a:p>
            <a:endParaRPr lang="es-ES" dirty="0"/>
          </a:p>
        </p:txBody>
      </p:sp>
      <p:pic>
        <p:nvPicPr>
          <p:cNvPr id="4" name="Imagen 3" descr="utensilios-de-cocina-chin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24" y="2314222"/>
            <a:ext cx="3222222" cy="245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148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utensilios-de-cocina-china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0" b="10900"/>
          <a:stretch>
            <a:fillRect/>
          </a:stretch>
        </p:blipFill>
        <p:spPr>
          <a:xfrm>
            <a:off x="831824" y="1025029"/>
            <a:ext cx="4425409" cy="2291269"/>
          </a:xfrm>
        </p:spPr>
      </p:pic>
      <p:pic>
        <p:nvPicPr>
          <p:cNvPr id="5" name="Imagen 4" descr="dumplings-2392893_128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067" y="3461056"/>
            <a:ext cx="4312356" cy="286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25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70491" y="935119"/>
            <a:ext cx="6777317" cy="3508977"/>
          </a:xfrm>
        </p:spPr>
        <p:txBody>
          <a:bodyPr>
            <a:normAutofit lnSpcReduction="10000"/>
          </a:bodyPr>
          <a:lstStyle/>
          <a:p>
            <a:r>
              <a:rPr lang="es-ES_tradnl" dirty="0"/>
              <a:t>La alimentación constituye una de las múltiples actividades de la vida cotidiana de cualquier individuo y grupo social. </a:t>
            </a:r>
          </a:p>
          <a:p>
            <a:endParaRPr lang="es-ES_tradnl" dirty="0"/>
          </a:p>
          <a:p>
            <a:r>
              <a:rPr lang="es-ES_tradnl" dirty="0"/>
              <a:t>El alimento ha de contemplarse siempre como vehículo no solo de nutrientes, sino de placer y cultura, y tan imprescindibles son unos como otros para la salud integral y social del individuo.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b="8421"/>
          <a:stretch/>
        </p:blipFill>
        <p:spPr>
          <a:xfrm>
            <a:off x="5080216" y="4124189"/>
            <a:ext cx="3546857" cy="230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46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Olla-caliente-olla-de-fuego-china-olla-grande-de-cobre-de-acero-inoxidable-olla-de-vapor.jpg_q50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7" b="25207"/>
          <a:stretch>
            <a:fillRect/>
          </a:stretch>
        </p:blipFill>
        <p:spPr>
          <a:xfrm>
            <a:off x="1043490" y="1391600"/>
            <a:ext cx="3633083" cy="1881040"/>
          </a:xfrm>
        </p:spPr>
      </p:pic>
      <p:pic>
        <p:nvPicPr>
          <p:cNvPr id="3" name="Imagen 2" descr="index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738" y="2161735"/>
            <a:ext cx="2324100" cy="3492500"/>
          </a:xfrm>
          <a:prstGeom prst="rect">
            <a:avLst/>
          </a:prstGeom>
        </p:spPr>
      </p:pic>
      <p:pic>
        <p:nvPicPr>
          <p:cNvPr id="5" name="Imagen 4" descr="index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204" y="3647309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87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08003"/>
          </a:xfrm>
        </p:spPr>
        <p:txBody>
          <a:bodyPr>
            <a:normAutofit/>
          </a:bodyPr>
          <a:lstStyle/>
          <a:p>
            <a:pPr algn="ctr"/>
            <a:r>
              <a:rPr lang="es-ES" sz="2400" dirty="0"/>
              <a:t>Platos y el orden en la mesa</a:t>
            </a:r>
          </a:p>
        </p:txBody>
      </p:sp>
      <p:pic>
        <p:nvPicPr>
          <p:cNvPr id="4" name="Marcador de contenido 3" descr="Chinese_meal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497" b="15497"/>
          <a:stretch>
            <a:fillRect/>
          </a:stretch>
        </p:blipFill>
        <p:spPr>
          <a:xfrm>
            <a:off x="1043492" y="2323652"/>
            <a:ext cx="7122470" cy="368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242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3490" y="2619986"/>
            <a:ext cx="6777317" cy="3508977"/>
          </a:xfrm>
        </p:spPr>
        <p:txBody>
          <a:bodyPr>
            <a:normAutofit fontScale="92500" lnSpcReduction="20000"/>
          </a:bodyPr>
          <a:lstStyle/>
          <a:p>
            <a:pPr marL="68580" indent="0">
              <a:buNone/>
            </a:pPr>
            <a:r>
              <a:rPr lang="es-ES_tradnl" dirty="0"/>
              <a:t>La disposición de los asientos es muy importante:</a:t>
            </a:r>
          </a:p>
          <a:p>
            <a:r>
              <a:rPr lang="es-ES_tradnl" dirty="0"/>
              <a:t>Tomar asiento de acuerdo con el arreglo del anfitrión del banquete.</a:t>
            </a:r>
          </a:p>
          <a:p>
            <a:r>
              <a:rPr lang="es-ES_tradnl" dirty="0"/>
              <a:t>Si el invitado de honor o el miembro más antiguo no se sienta, no se permite que otras personas se sienten. </a:t>
            </a:r>
          </a:p>
          <a:p>
            <a:r>
              <a:rPr lang="es-ES_tradnl" dirty="0"/>
              <a:t>Si él no ha comido, otros no deberían empezar a comer. </a:t>
            </a:r>
          </a:p>
          <a:p>
            <a:r>
              <a:rPr lang="es-ES_tradnl" dirty="0"/>
              <a:t>El primer brindis se hace desde el asiento de honor y siguiendo el orden de importancia.</a:t>
            </a:r>
            <a:endParaRPr lang="es-ES" dirty="0"/>
          </a:p>
        </p:txBody>
      </p:sp>
      <p:pic>
        <p:nvPicPr>
          <p:cNvPr id="2" name="Imagen 1" descr="5e997cd47114a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07" y="418221"/>
            <a:ext cx="3470369" cy="220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204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92222" y="818444"/>
            <a:ext cx="4445000" cy="5602112"/>
          </a:xfrm>
        </p:spPr>
        <p:txBody>
          <a:bodyPr>
            <a:normAutofit fontScale="92500" lnSpcReduction="20000"/>
          </a:bodyPr>
          <a:lstStyle/>
          <a:p>
            <a:r>
              <a:rPr lang="es-ES_tradnl" dirty="0"/>
              <a:t>Un buen invitado (como extranjero) debe hacer un pequeño esfuerzo por utilizar los palillos de una forma aceptable como gesto de cortesía hacia sus anfitriones.</a:t>
            </a:r>
          </a:p>
          <a:p>
            <a:r>
              <a:rPr lang="es-ES_tradnl" dirty="0"/>
              <a:t>Los alimentos están colocados en el centro de la mesa, distribuidos en múltiples platillos. </a:t>
            </a:r>
          </a:p>
          <a:p>
            <a:r>
              <a:rPr lang="es-ES_tradnl" dirty="0"/>
              <a:t>Los palillos ni se chupan ni se muerden, ni se utilizan para pinchar ningún tipo de alimento; tampoco se dejan clavados en un cuenco dentro del arroz o en cualquier otro alimento.</a:t>
            </a:r>
            <a:endParaRPr lang="es-ES" dirty="0"/>
          </a:p>
        </p:txBody>
      </p:sp>
      <p:pic>
        <p:nvPicPr>
          <p:cNvPr id="4" name="Imagen 3" descr="chinese-chopsticks-wooden-national-museum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" t="10257" r="2209" b="8922"/>
          <a:stretch/>
        </p:blipFill>
        <p:spPr>
          <a:xfrm>
            <a:off x="1043489" y="2003387"/>
            <a:ext cx="2896053" cy="27366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25647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35026" y="2704652"/>
            <a:ext cx="6777317" cy="3508977"/>
          </a:xfrm>
        </p:spPr>
        <p:txBody>
          <a:bodyPr>
            <a:normAutofit fontScale="92500" lnSpcReduction="10000"/>
          </a:bodyPr>
          <a:lstStyle/>
          <a:p>
            <a:r>
              <a:rPr lang="es-ES_tradnl" dirty="0"/>
              <a:t>Al servirse de los platos, se debe tomar de los que están en frente. </a:t>
            </a:r>
          </a:p>
          <a:p>
            <a:r>
              <a:rPr lang="es-ES_tradnl" dirty="0"/>
              <a:t>No es de buena educación recoger demasiada comida a la vez.</a:t>
            </a:r>
          </a:p>
          <a:p>
            <a:r>
              <a:rPr lang="es-ES_tradnl" dirty="0"/>
              <a:t>Cada persona debe llenar su tazón con arroz y tomar la iniciativa de preocuparse de los tazones de los ancianos. </a:t>
            </a:r>
          </a:p>
          <a:p>
            <a:r>
              <a:rPr lang="es-ES_tradnl" dirty="0"/>
              <a:t>Si las personas mayores llenan su tazón o sirven comida, se debe expresar agradecimiento.</a:t>
            </a:r>
            <a:endParaRPr lang="es-ES" dirty="0"/>
          </a:p>
        </p:txBody>
      </p:sp>
      <p:pic>
        <p:nvPicPr>
          <p:cNvPr id="4" name="Imagen 3" descr="Normas-de-etiqueta-en-la-comida-china-Dragon-imperia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44" y="427715"/>
            <a:ext cx="2822222" cy="1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78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b="1" dirty="0"/>
              <a:t>IV. </a:t>
            </a:r>
            <a:r>
              <a:rPr lang="es-ES" dirty="0"/>
              <a:t>El factor salud en la gastronomía china</a:t>
            </a:r>
          </a:p>
        </p:txBody>
      </p:sp>
      <p:pic>
        <p:nvPicPr>
          <p:cNvPr id="4" name="Marcador de contenido 3" descr="yin-yan.gif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572" r="-46572"/>
          <a:stretch/>
        </p:blipFill>
        <p:spPr/>
      </p:pic>
    </p:spTree>
    <p:extLst>
      <p:ext uri="{BB962C8B-B14F-4D97-AF65-F5344CB8AC3E}">
        <p14:creationId xmlns:p14="http://schemas.microsoft.com/office/powerpoint/2010/main" val="1678503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177" y="3411467"/>
            <a:ext cx="2946400" cy="27686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30526"/>
          </a:xfrm>
        </p:spPr>
        <p:txBody>
          <a:bodyPr>
            <a:normAutofit/>
          </a:bodyPr>
          <a:lstStyle/>
          <a:p>
            <a:pPr algn="ctr"/>
            <a:r>
              <a:rPr lang="es-ES" sz="2400" dirty="0"/>
              <a:t>Los cinco elementos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6833" y="1667569"/>
            <a:ext cx="6931503" cy="4674570"/>
          </a:xfrm>
        </p:spPr>
        <p:txBody>
          <a:bodyPr>
            <a:normAutofit/>
          </a:bodyPr>
          <a:lstStyle/>
          <a:p>
            <a:r>
              <a:rPr lang="es-ES_tradnl" dirty="0"/>
              <a:t>La teoría de los cinco elementos se basa en la idea de que todos los fenómenos del universo son el resultado del movimiento de las cinco principios: madera, fuego, tierra, metal y agua. </a:t>
            </a:r>
          </a:p>
          <a:p>
            <a:r>
              <a:rPr lang="es-ES_tradnl" dirty="0"/>
              <a:t>Para estar sano, según la </a:t>
            </a:r>
          </a:p>
          <a:p>
            <a:pPr marL="320400" indent="0">
              <a:spcBef>
                <a:spcPts val="0"/>
              </a:spcBef>
              <a:buNone/>
            </a:pPr>
            <a:r>
              <a:rPr lang="es-ES_tradnl" dirty="0"/>
              <a:t>Medicina Tradicional China, </a:t>
            </a:r>
          </a:p>
          <a:p>
            <a:pPr marL="320400" indent="0">
              <a:spcBef>
                <a:spcPts val="0"/>
              </a:spcBef>
              <a:buNone/>
            </a:pPr>
            <a:r>
              <a:rPr lang="es-ES_tradnl" dirty="0"/>
              <a:t>estos elementos deben estar </a:t>
            </a:r>
          </a:p>
          <a:p>
            <a:pPr marL="320400" indent="0">
              <a:spcBef>
                <a:spcPts val="0"/>
              </a:spcBef>
              <a:buNone/>
            </a:pPr>
            <a:r>
              <a:rPr lang="es-ES_tradnl" dirty="0"/>
              <a:t>equilibrados.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57611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3492" y="1027664"/>
            <a:ext cx="7349868" cy="5218190"/>
          </a:xfrm>
        </p:spPr>
        <p:txBody>
          <a:bodyPr>
            <a:normAutofit fontScale="92500" lnSpcReduction="10000"/>
          </a:bodyPr>
          <a:lstStyle/>
          <a:p>
            <a:r>
              <a:rPr lang="es-ES_tradnl" dirty="0"/>
              <a:t>Picante: Se corresponde con el metal; estimular la circulación sanguínea.(rábanos, cebollas, ají, pimientos picantes).</a:t>
            </a:r>
          </a:p>
          <a:p>
            <a:r>
              <a:rPr lang="es-ES_tradnl" dirty="0"/>
              <a:t>Salado: Se corresponde con el agua;(sal, alimentos salado). </a:t>
            </a:r>
          </a:p>
          <a:p>
            <a:r>
              <a:rPr lang="es-ES_tradnl" dirty="0"/>
              <a:t>Ácido: Se corresponde con la madera; estimula inteligencia (</a:t>
            </a:r>
            <a:r>
              <a:rPr lang="pl-PL" dirty="0"/>
              <a:t>limón, vinagre, kiwi).</a:t>
            </a:r>
          </a:p>
          <a:p>
            <a:r>
              <a:rPr lang="es-ES_tradnl" dirty="0"/>
              <a:t>Amargo: Se corresponde con el elemento fuego; ayuda en las digestiones lentas, colabora con la eliminación de tóxicos (endibias, escarolas, pepinos).</a:t>
            </a:r>
          </a:p>
          <a:p>
            <a:r>
              <a:rPr lang="es-ES_tradnl" dirty="0"/>
              <a:t>Dulce: Se corresponde con la tierra; tonifica el cuerpo, mejora la ventilación pulmonar (miel, melaza, azúcar, chocolate, vainilla, piña, uvas, mango, plátano).</a:t>
            </a:r>
            <a:endParaRPr lang="pl-PL" dirty="0"/>
          </a:p>
          <a:p>
            <a:endParaRPr lang="es-ES_tradnl" dirty="0"/>
          </a:p>
          <a:p>
            <a:endParaRPr lang="es-ES_tradnl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76823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757" y="549924"/>
            <a:ext cx="7150922" cy="579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669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named 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71" y="1641189"/>
            <a:ext cx="5266671" cy="395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85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47146"/>
          </a:xfrm>
        </p:spPr>
        <p:txBody>
          <a:bodyPr>
            <a:normAutofit/>
          </a:bodyPr>
          <a:lstStyle/>
          <a:p>
            <a:pPr algn="ctr"/>
            <a:r>
              <a:rPr lang="es-ES_tradnl" sz="2400" b="1" dirty="0"/>
              <a:t>Factores culturales de los alimentos</a:t>
            </a:r>
            <a:endParaRPr lang="es-ES" sz="2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3492" y="2057400"/>
            <a:ext cx="6777317" cy="3956667"/>
          </a:xfrm>
        </p:spPr>
        <p:txBody>
          <a:bodyPr>
            <a:normAutofit/>
          </a:bodyPr>
          <a:lstStyle/>
          <a:p>
            <a:r>
              <a:rPr lang="es-ES_tradnl" dirty="0"/>
              <a:t>Existen preferencias y aversiones muy diferentes de unas culturas a otras en relación con unas mismas fuentes de proteínas (por ejemplo: insectos, ranas, caracoles, cerdo, vaca, etc.)</a:t>
            </a:r>
          </a:p>
          <a:p>
            <a:pPr marL="68580" indent="0">
              <a:buNone/>
            </a:pP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75" y="4143347"/>
            <a:ext cx="4166396" cy="225402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658" y="4098272"/>
            <a:ext cx="3065460" cy="229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972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b="1" dirty="0"/>
              <a:t>V. </a:t>
            </a:r>
            <a:r>
              <a:rPr lang="es-ES" dirty="0"/>
              <a:t>Las diferentes cocinas </a:t>
            </a:r>
            <a:br>
              <a:rPr lang="es-ES" dirty="0"/>
            </a:br>
            <a:r>
              <a:rPr lang="es-ES" dirty="0"/>
              <a:t>y sabores en China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14893" y="2882452"/>
            <a:ext cx="4160544" cy="3281281"/>
          </a:xfrm>
        </p:spPr>
        <p:txBody>
          <a:bodyPr>
            <a:normAutofit fontScale="92500" lnSpcReduction="20000"/>
          </a:bodyPr>
          <a:lstStyle/>
          <a:p>
            <a:pPr marL="68580" indent="0">
              <a:buNone/>
            </a:pPr>
            <a:r>
              <a:rPr lang="es-ES_tradnl" b="1" dirty="0"/>
              <a:t>Las Ocho Cocinas </a:t>
            </a:r>
          </a:p>
          <a:p>
            <a:pPr marL="68580" indent="0">
              <a:buNone/>
            </a:pPr>
            <a:r>
              <a:rPr lang="es-ES_tradnl" b="1" dirty="0"/>
              <a:t>de China</a:t>
            </a:r>
          </a:p>
          <a:p>
            <a:pPr marL="68580" indent="0">
              <a:buNone/>
            </a:pPr>
            <a:endParaRPr lang="es-ES_tradnl" b="1" dirty="0"/>
          </a:p>
          <a:p>
            <a:r>
              <a:rPr lang="es-ES_tradnl" dirty="0"/>
              <a:t>Hay muchos estilos de cocina en China, pero los cocineros han identificado ocho tradiciones culinarias como las mas representativas.</a:t>
            </a:r>
          </a:p>
        </p:txBody>
      </p:sp>
      <p:pic>
        <p:nvPicPr>
          <p:cNvPr id="4" name="Imagen 3" descr="Chinese_mea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37" y="3714340"/>
            <a:ext cx="3551324" cy="266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340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/>
              <a:t>1. Cocina de Shandong (Cocina de Lu)</a:t>
            </a:r>
          </a:p>
          <a:p>
            <a:r>
              <a:rPr lang="es-ES_tradnl" dirty="0"/>
              <a:t>2. Cocina Cantonesa (Cocina de </a:t>
            </a:r>
            <a:r>
              <a:rPr lang="es-ES_tradnl" dirty="0" err="1"/>
              <a:t>Yue</a:t>
            </a:r>
            <a:r>
              <a:rPr lang="es-ES_tradnl" dirty="0"/>
              <a:t>)</a:t>
            </a:r>
          </a:p>
          <a:p>
            <a:r>
              <a:rPr lang="es-ES_tradnl" dirty="0"/>
              <a:t>3. Cocina de Sichuan (Cocina de </a:t>
            </a:r>
            <a:r>
              <a:rPr lang="es-ES_tradnl" dirty="0" err="1"/>
              <a:t>Chuan</a:t>
            </a:r>
            <a:r>
              <a:rPr lang="es-ES_tradnl" dirty="0"/>
              <a:t>)</a:t>
            </a:r>
          </a:p>
          <a:p>
            <a:r>
              <a:rPr lang="tr-TR" dirty="0"/>
              <a:t>4. </a:t>
            </a:r>
            <a:r>
              <a:rPr lang="tr-TR" dirty="0" err="1"/>
              <a:t>Cocina</a:t>
            </a:r>
            <a:r>
              <a:rPr lang="tr-TR" dirty="0"/>
              <a:t> de </a:t>
            </a:r>
            <a:r>
              <a:rPr lang="tr-TR" dirty="0" err="1"/>
              <a:t>Hunan</a:t>
            </a:r>
            <a:r>
              <a:rPr lang="tr-TR" dirty="0"/>
              <a:t> (</a:t>
            </a:r>
            <a:r>
              <a:rPr lang="tr-TR" dirty="0" err="1"/>
              <a:t>Cocina</a:t>
            </a:r>
            <a:r>
              <a:rPr lang="tr-TR" dirty="0"/>
              <a:t> de </a:t>
            </a:r>
            <a:r>
              <a:rPr lang="tr-TR" dirty="0" err="1"/>
              <a:t>Xiang</a:t>
            </a:r>
            <a:r>
              <a:rPr lang="tr-TR" dirty="0"/>
              <a:t>)</a:t>
            </a:r>
          </a:p>
          <a:p>
            <a:r>
              <a:rPr lang="es-ES_tradnl" dirty="0"/>
              <a:t>5. Cocina de Jiangsu (Cocina de Su)</a:t>
            </a:r>
          </a:p>
          <a:p>
            <a:r>
              <a:rPr lang="es-ES_tradnl" dirty="0"/>
              <a:t>6. Cocina de Zhejiang (Cocina de </a:t>
            </a:r>
            <a:r>
              <a:rPr lang="es-ES_tradnl" dirty="0" err="1"/>
              <a:t>Zhe</a:t>
            </a:r>
            <a:r>
              <a:rPr lang="es-ES_tradnl" dirty="0"/>
              <a:t>)</a:t>
            </a:r>
          </a:p>
          <a:p>
            <a:r>
              <a:rPr lang="fi-FI" dirty="0"/>
              <a:t>7. </a:t>
            </a:r>
            <a:r>
              <a:rPr lang="fi-FI" dirty="0" err="1"/>
              <a:t>Cocina</a:t>
            </a:r>
            <a:r>
              <a:rPr lang="fi-FI" dirty="0"/>
              <a:t> de </a:t>
            </a:r>
            <a:r>
              <a:rPr lang="fi-FI" dirty="0" err="1"/>
              <a:t>Fujian</a:t>
            </a:r>
            <a:r>
              <a:rPr lang="fi-FI" dirty="0"/>
              <a:t> (</a:t>
            </a:r>
            <a:r>
              <a:rPr lang="fi-FI" dirty="0" err="1"/>
              <a:t>Cocina</a:t>
            </a:r>
            <a:r>
              <a:rPr lang="fi-FI" dirty="0"/>
              <a:t> de Min)</a:t>
            </a:r>
          </a:p>
          <a:p>
            <a:r>
              <a:rPr lang="fr-FR" dirty="0"/>
              <a:t>8. </a:t>
            </a:r>
            <a:r>
              <a:rPr lang="fr-FR" dirty="0" err="1"/>
              <a:t>Cocina</a:t>
            </a:r>
            <a:r>
              <a:rPr lang="fr-FR" dirty="0"/>
              <a:t> de Anhui (</a:t>
            </a:r>
            <a:r>
              <a:rPr lang="fr-FR" dirty="0" err="1"/>
              <a:t>Cocina</a:t>
            </a:r>
            <a:r>
              <a:rPr lang="fr-FR" dirty="0"/>
              <a:t> de Hui)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314444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mapa-gastronomica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38" r="-22438"/>
          <a:stretch>
            <a:fillRect/>
          </a:stretch>
        </p:blipFill>
        <p:spPr>
          <a:xfrm>
            <a:off x="-133978" y="1595464"/>
            <a:ext cx="9379679" cy="4855726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917597"/>
            <a:ext cx="7024744" cy="661466"/>
          </a:xfrm>
        </p:spPr>
        <p:txBody>
          <a:bodyPr>
            <a:normAutofit/>
          </a:bodyPr>
          <a:lstStyle/>
          <a:p>
            <a:pPr algn="ctr"/>
            <a:r>
              <a:rPr lang="es-ES" sz="2400" dirty="0"/>
              <a:t>Las Ochos Cocinas en China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477121" y="5480878"/>
            <a:ext cx="2112145" cy="814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43360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3492" y="2749746"/>
            <a:ext cx="7203041" cy="3535389"/>
          </a:xfrm>
        </p:spPr>
        <p:txBody>
          <a:bodyPr>
            <a:normAutofit/>
          </a:bodyPr>
          <a:lstStyle/>
          <a:p>
            <a:r>
              <a:rPr lang="es-ES_tradnl" dirty="0"/>
              <a:t>Cocina de Sichuan y Hunan: picante.</a:t>
            </a:r>
          </a:p>
          <a:p>
            <a:r>
              <a:rPr lang="es-ES_tradnl" dirty="0"/>
              <a:t>Cocina de Anhui y Fujian: inclusión de alimentos silvestres de sus montañas.</a:t>
            </a:r>
          </a:p>
          <a:p>
            <a:r>
              <a:rPr lang="es-ES_tradnl" dirty="0"/>
              <a:t>Cocina de </a:t>
            </a:r>
            <a:r>
              <a:rPr lang="es-ES_tradnl" dirty="0" err="1"/>
              <a:t>Guangdong</a:t>
            </a:r>
            <a:r>
              <a:rPr lang="es-ES_tradnl" dirty="0"/>
              <a:t> (cantón), Fujian, Zhejiang, Jiangsu: mariscos y sabores generalmente dulces y ligeros.</a:t>
            </a:r>
          </a:p>
          <a:p>
            <a:r>
              <a:rPr lang="es-ES_tradnl" dirty="0"/>
              <a:t>Cocina de Shandong: fresco y salado con platos de marisco.</a:t>
            </a:r>
          </a:p>
          <a:p>
            <a:endParaRPr lang="es-ES" dirty="0"/>
          </a:p>
        </p:txBody>
      </p:sp>
      <p:pic>
        <p:nvPicPr>
          <p:cNvPr id="4" name="Imagen 3" descr="201406181646285609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19" y="479357"/>
            <a:ext cx="3202664" cy="216179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360333" y="1540933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/>
              <a:t>Resumen de las Ocho Cocinas de China</a:t>
            </a:r>
          </a:p>
        </p:txBody>
      </p:sp>
    </p:spTree>
    <p:extLst>
      <p:ext uri="{BB962C8B-B14F-4D97-AF65-F5344CB8AC3E}">
        <p14:creationId xmlns:p14="http://schemas.microsoft.com/office/powerpoint/2010/main" val="5746529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5254" y="726502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es-ES" sz="2400" dirty="0"/>
              <a:t>La cocina china y su influencia mundial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Las ochos cocinas se han extendido a otras partes del mundo: al resto de Asía, Europa, América.</a:t>
            </a:r>
          </a:p>
          <a:p>
            <a:r>
              <a:rPr lang="es-ES" dirty="0"/>
              <a:t>Como ejemplo para Suramérica: La cocina peruana presenta una fusión con la comida china (chifa).</a:t>
            </a:r>
          </a:p>
        </p:txBody>
      </p:sp>
    </p:spTree>
    <p:extLst>
      <p:ext uri="{BB962C8B-B14F-4D97-AF65-F5344CB8AC3E}">
        <p14:creationId xmlns:p14="http://schemas.microsoft.com/office/powerpoint/2010/main" val="32597868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7812073870_2b9cf940e8_b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117" r="-50117"/>
          <a:stretch>
            <a:fillRect/>
          </a:stretch>
        </p:blipFill>
        <p:spPr>
          <a:xfrm>
            <a:off x="-179286" y="1075267"/>
            <a:ext cx="9713508" cy="5029199"/>
          </a:xfrm>
        </p:spPr>
      </p:pic>
    </p:spTree>
    <p:extLst>
      <p:ext uri="{BB962C8B-B14F-4D97-AF65-F5344CB8AC3E}">
        <p14:creationId xmlns:p14="http://schemas.microsoft.com/office/powerpoint/2010/main" val="28188274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3492" y="2461712"/>
            <a:ext cx="6777317" cy="3508977"/>
          </a:xfrm>
        </p:spPr>
        <p:txBody>
          <a:bodyPr>
            <a:normAutofit fontScale="92500" lnSpcReduction="10000"/>
          </a:bodyPr>
          <a:lstStyle/>
          <a:p>
            <a:r>
              <a:rPr lang="es-ES_tradnl" dirty="0"/>
              <a:t>Aproximadamente </a:t>
            </a:r>
          </a:p>
          <a:p>
            <a:pPr marL="68580" indent="0">
              <a:buNone/>
            </a:pPr>
            <a:r>
              <a:rPr lang="es-ES_tradnl" dirty="0"/>
              <a:t>hace 160 años, los </a:t>
            </a:r>
          </a:p>
          <a:p>
            <a:pPr marL="68580" indent="0">
              <a:buNone/>
            </a:pPr>
            <a:r>
              <a:rPr lang="es-ES_tradnl" dirty="0"/>
              <a:t>trabajadores chinos de la costa sureste viajaron a través del Pacífico hasta Perú para trabajar en la agricultura, construcción de carreteras y en la minería. Cuando era la hora de cenar, los cocineros chinos gritaban la palabra “</a:t>
            </a:r>
            <a:r>
              <a:rPr lang="es-ES_tradnl" dirty="0" err="1"/>
              <a:t>chifan</a:t>
            </a:r>
            <a:r>
              <a:rPr lang="es-ES_tradnl" dirty="0"/>
              <a:t>”, que significa comer. Con el tiempo, los peruanos han arraigado el nombre "CHIFA" para referirse a la comida china.</a:t>
            </a:r>
            <a:endParaRPr lang="es-ES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603" y="842149"/>
            <a:ext cx="3858153" cy="217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2895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b="1" dirty="0"/>
              <a:t>VI. </a:t>
            </a:r>
            <a:r>
              <a:rPr lang="es-ES" dirty="0"/>
              <a:t>Hábitos alimentarios </a:t>
            </a:r>
            <a:br>
              <a:rPr lang="es-ES" dirty="0"/>
            </a:br>
            <a:r>
              <a:rPr lang="es-ES" dirty="0"/>
              <a:t>en China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…su controversia actual</a:t>
            </a:r>
          </a:p>
        </p:txBody>
      </p:sp>
      <p:pic>
        <p:nvPicPr>
          <p:cNvPr id="4" name="Imagen 3" descr="index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17" y="3014698"/>
            <a:ext cx="5770289" cy="324216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058632" y="5166134"/>
            <a:ext cx="3382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solidFill>
                  <a:schemeClr val="bg1"/>
                </a:solidFill>
              </a:rPr>
              <a:t>Fú</a:t>
            </a:r>
            <a:r>
              <a:rPr lang="es-ES" sz="2400" dirty="0">
                <a:solidFill>
                  <a:schemeClr val="bg1"/>
                </a:solidFill>
              </a:rPr>
              <a:t> = Murciélago </a:t>
            </a:r>
            <a:r>
              <a:rPr lang="zh-CN" altLang="en-US" sz="2400" dirty="0">
                <a:solidFill>
                  <a:schemeClr val="bg1"/>
                </a:solidFill>
              </a:rPr>
              <a:t>蝙蝠</a:t>
            </a:r>
            <a:endParaRPr lang="es-ES" sz="2400" dirty="0">
              <a:solidFill>
                <a:schemeClr val="bg1"/>
              </a:solidFill>
            </a:endParaRPr>
          </a:p>
          <a:p>
            <a:r>
              <a:rPr lang="es-ES" sz="2400" dirty="0" err="1">
                <a:solidFill>
                  <a:schemeClr val="bg1"/>
                </a:solidFill>
              </a:rPr>
              <a:t>Fú</a:t>
            </a:r>
            <a:r>
              <a:rPr lang="es-ES" sz="2400" dirty="0">
                <a:solidFill>
                  <a:schemeClr val="bg1"/>
                </a:solidFill>
              </a:rPr>
              <a:t> = Suerte </a:t>
            </a:r>
            <a:r>
              <a:rPr lang="zh-CN" altLang="en-US" sz="2400" dirty="0">
                <a:solidFill>
                  <a:srgbClr val="FFFFFF"/>
                </a:solidFill>
              </a:rPr>
              <a:t>幸福</a:t>
            </a:r>
            <a:endParaRPr lang="es-E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5141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3492" y="1610566"/>
            <a:ext cx="6777317" cy="4818604"/>
          </a:xfrm>
        </p:spPr>
        <p:txBody>
          <a:bodyPr/>
          <a:lstStyle/>
          <a:p>
            <a:r>
              <a:rPr lang="es-ES" dirty="0"/>
              <a:t>Por el aumento de la prosperidad se consume más carne de animales salvajes.</a:t>
            </a:r>
          </a:p>
          <a:p>
            <a:r>
              <a:rPr lang="es-ES" dirty="0"/>
              <a:t>Símbolo de estatus.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marL="68580" indent="0" algn="ctr">
              <a:buNone/>
            </a:pPr>
            <a:endParaRPr lang="es-ES" sz="1400" dirty="0">
              <a:solidFill>
                <a:schemeClr val="accent1"/>
              </a:solidFill>
            </a:endParaRPr>
          </a:p>
          <a:p>
            <a:pPr marL="68580" indent="0" algn="ctr">
              <a:buNone/>
            </a:pPr>
            <a:endParaRPr lang="es-ES" sz="1400" dirty="0">
              <a:solidFill>
                <a:schemeClr val="accent1"/>
              </a:solidFill>
            </a:endParaRPr>
          </a:p>
          <a:p>
            <a:pPr marL="68580" indent="0" algn="ctr">
              <a:buNone/>
            </a:pPr>
            <a:r>
              <a:rPr lang="es-ES" sz="1400" dirty="0">
                <a:solidFill>
                  <a:schemeClr val="accent1"/>
                </a:solidFill>
              </a:rPr>
              <a:t>Protesta contra el consumo del carne de perro en Corea del Sur</a:t>
            </a:r>
          </a:p>
          <a:p>
            <a:pPr marL="68580" indent="0" algn="ctr">
              <a:buNone/>
            </a:pPr>
            <a:endParaRPr lang="es-ES" sz="1400" dirty="0"/>
          </a:p>
        </p:txBody>
      </p:sp>
      <p:pic>
        <p:nvPicPr>
          <p:cNvPr id="4" name="Imagen 3" descr="47148171_1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3038101"/>
            <a:ext cx="5080000" cy="28575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 rot="9351163">
            <a:off x="2382972" y="3312790"/>
            <a:ext cx="2003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000633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es-ES" dirty="0"/>
              <a:t>¿De dónde provienen estas tradiciones?</a:t>
            </a:r>
          </a:p>
          <a:p>
            <a:r>
              <a:rPr lang="es-ES" dirty="0"/>
              <a:t>¿Los Chinos son un pueblo marcado por el hambre?</a:t>
            </a:r>
          </a:p>
          <a:p>
            <a:r>
              <a:rPr lang="es-ES" dirty="0"/>
              <a:t>¿Creen en los poderes curativos de diferentes tipos de carne?</a:t>
            </a:r>
          </a:p>
          <a:p>
            <a:r>
              <a:rPr lang="es-ES" dirty="0"/>
              <a:t>¿O es sólo por el buen y exótico sabor de los diferentes tipos de carne?</a:t>
            </a:r>
          </a:p>
        </p:txBody>
      </p:sp>
    </p:spTree>
    <p:extLst>
      <p:ext uri="{BB962C8B-B14F-4D97-AF65-F5344CB8AC3E}">
        <p14:creationId xmlns:p14="http://schemas.microsoft.com/office/powerpoint/2010/main" val="1178348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3492" y="2057400"/>
            <a:ext cx="6777317" cy="3956667"/>
          </a:xfrm>
        </p:spPr>
        <p:txBody>
          <a:bodyPr>
            <a:normAutofit/>
          </a:bodyPr>
          <a:lstStyle/>
          <a:p>
            <a:r>
              <a:rPr lang="es-ES_tradnl" dirty="0"/>
              <a:t>La cultura actúa estableciendo regularidad y especificidad. La conducta alimentaria diaria de la mayoría de las personas resulta predecible dependiendo de sus patrones culturales.</a:t>
            </a:r>
          </a:p>
          <a:p>
            <a:endParaRPr lang="es-ES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4174034"/>
            <a:ext cx="3523031" cy="231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780274"/>
            <a:ext cx="7024744" cy="994468"/>
          </a:xfrm>
        </p:spPr>
        <p:txBody>
          <a:bodyPr/>
          <a:lstStyle/>
          <a:p>
            <a:pPr algn="ctr"/>
            <a:r>
              <a:rPr lang="es-ES" dirty="0"/>
              <a:t>Gracias por su atención </a:t>
            </a:r>
          </a:p>
        </p:txBody>
      </p:sp>
      <p:pic>
        <p:nvPicPr>
          <p:cNvPr id="4" name="Marcador de contenido 3" descr="comida-china-personas-comiendo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3" b="11193"/>
          <a:stretch>
            <a:fillRect/>
          </a:stretch>
        </p:blipFill>
        <p:spPr>
          <a:xfrm>
            <a:off x="1165896" y="1910566"/>
            <a:ext cx="6777317" cy="3508977"/>
          </a:xfrm>
        </p:spPr>
      </p:pic>
      <p:sp>
        <p:nvSpPr>
          <p:cNvPr id="5" name="CuadroTexto 4"/>
          <p:cNvSpPr txBox="1"/>
          <p:nvPr/>
        </p:nvSpPr>
        <p:spPr>
          <a:xfrm>
            <a:off x="2815304" y="5847231"/>
            <a:ext cx="3289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victorialueckel@gmail.com</a:t>
            </a: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 rot="21032242">
            <a:off x="1908278" y="2066810"/>
            <a:ext cx="562856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6000" dirty="0" err="1">
                <a:solidFill>
                  <a:srgbClr val="FFFF00"/>
                </a:solidFill>
                <a:latin typeface="Chalkduster"/>
                <a:cs typeface="Chalkduster"/>
              </a:rPr>
              <a:t>Hào</a:t>
            </a:r>
            <a:r>
              <a:rPr lang="es-ES" sz="6000" dirty="0">
                <a:solidFill>
                  <a:srgbClr val="FFFF00"/>
                </a:solidFill>
                <a:latin typeface="Chalkduster"/>
                <a:cs typeface="Chalkduster"/>
              </a:rPr>
              <a:t> </a:t>
            </a:r>
            <a:r>
              <a:rPr lang="es-ES" sz="6000" dirty="0" err="1">
                <a:solidFill>
                  <a:srgbClr val="FFFF00"/>
                </a:solidFill>
                <a:latin typeface="Chalkduster"/>
                <a:cs typeface="Chalkduster"/>
              </a:rPr>
              <a:t>chi</a:t>
            </a:r>
            <a:r>
              <a:rPr lang="es-ES" sz="6000" dirty="0">
                <a:solidFill>
                  <a:srgbClr val="FFFF00"/>
                </a:solidFill>
                <a:latin typeface="Chalkduster"/>
                <a:cs typeface="Chalkduster"/>
              </a:rPr>
              <a:t> </a:t>
            </a:r>
            <a:r>
              <a:rPr lang="es-ES" sz="6000" dirty="0" err="1">
                <a:solidFill>
                  <a:srgbClr val="FFFF00"/>
                </a:solidFill>
                <a:latin typeface="Chalkduster"/>
                <a:cs typeface="Chalkduster"/>
              </a:rPr>
              <a:t>ba</a:t>
            </a:r>
            <a:r>
              <a:rPr lang="es-ES" sz="6000" dirty="0">
                <a:solidFill>
                  <a:srgbClr val="FFFF00"/>
                </a:solidFill>
                <a:latin typeface="Chalkduster"/>
                <a:cs typeface="Chalkduster"/>
              </a:rPr>
              <a:t> !!</a:t>
            </a:r>
          </a:p>
          <a:p>
            <a:pPr algn="ctr"/>
            <a:r>
              <a:rPr lang="zh-CHT" altLang="en-US" sz="4000" dirty="0">
                <a:solidFill>
                  <a:srgbClr val="FFFF00"/>
                </a:solidFill>
                <a:latin typeface="Chalkduster"/>
                <a:cs typeface="Chalkduster"/>
              </a:rPr>
              <a:t>好吃吧</a:t>
            </a:r>
            <a:endParaRPr lang="es-ES" sz="4000" dirty="0">
              <a:solidFill>
                <a:srgbClr val="FFFF00"/>
              </a:solidFill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3054088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865320"/>
            <a:ext cx="7024744" cy="781578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II. </a:t>
            </a:r>
            <a:r>
              <a:rPr lang="es-ES" dirty="0"/>
              <a:t>Historia de la cocina China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3492" y="2037686"/>
            <a:ext cx="5126938" cy="4421556"/>
          </a:xfrm>
        </p:spPr>
        <p:txBody>
          <a:bodyPr>
            <a:normAutofit fontScale="92500" lnSpcReduction="20000"/>
          </a:bodyPr>
          <a:lstStyle/>
          <a:p>
            <a:r>
              <a:rPr lang="es-ES_tradnl" dirty="0"/>
              <a:t>La historia de los alimentos chinos data de alrededor del año 5000 a.C. Durante este vasto período de tiempo, los chinos han desarrollado su propio sistema de preparación de alimentos.</a:t>
            </a:r>
          </a:p>
          <a:p>
            <a:endParaRPr lang="es-ES_tradnl" dirty="0"/>
          </a:p>
          <a:p>
            <a:r>
              <a:rPr lang="es-ES_tradnl" dirty="0"/>
              <a:t>Los antiguos chinos tenían una dieta muy saludable. Comían un poco de carne o pescado servido con una gran cantidad de verduras. Comían pato, tortuga, pescado, animales de la caza salvaje y huevos.</a:t>
            </a:r>
          </a:p>
          <a:p>
            <a:endParaRPr lang="es-ES" dirty="0"/>
          </a:p>
        </p:txBody>
      </p:sp>
      <p:pic>
        <p:nvPicPr>
          <p:cNvPr id="4" name="Imagen 3" descr="AA02632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564" y="4151771"/>
            <a:ext cx="2497868" cy="21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86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879276"/>
            <a:ext cx="7024744" cy="446615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400" dirty="0"/>
              <a:t>Era de </a:t>
            </a:r>
            <a:r>
              <a:rPr lang="es-ES" sz="2400" dirty="0" err="1"/>
              <a:t>Chunqiu</a:t>
            </a:r>
            <a:r>
              <a:rPr lang="es-ES" sz="2400" dirty="0"/>
              <a:t> (722-481 a.C.)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3490" y="1465460"/>
            <a:ext cx="7148083" cy="2249784"/>
          </a:xfrm>
        </p:spPr>
        <p:txBody>
          <a:bodyPr>
            <a:normAutofit fontScale="77500" lnSpcReduction="20000"/>
          </a:bodyPr>
          <a:lstStyle/>
          <a:p>
            <a:r>
              <a:rPr lang="es-ES_tradnl" dirty="0"/>
              <a:t>La gente comenzó a hervir la carne.</a:t>
            </a:r>
            <a:br>
              <a:rPr lang="es-ES_tradnl" dirty="0"/>
            </a:br>
            <a:endParaRPr lang="es-ES_tradnl" dirty="0"/>
          </a:p>
          <a:p>
            <a:r>
              <a:rPr lang="es-ES_tradnl" dirty="0"/>
              <a:t>Se utilizaban herramientas para romper cáscaras de frutos (</a:t>
            </a:r>
            <a:r>
              <a:rPr lang="es-ES_tradnl" dirty="0" err="1"/>
              <a:t>p.e</a:t>
            </a:r>
            <a:r>
              <a:rPr lang="es-ES_tradnl" dirty="0"/>
              <a:t> nueces)</a:t>
            </a:r>
            <a:br>
              <a:rPr lang="es-ES_tradnl" dirty="0"/>
            </a:br>
            <a:endParaRPr lang="es-ES_tradnl" dirty="0"/>
          </a:p>
          <a:p>
            <a:r>
              <a:rPr lang="es-ES_tradnl" dirty="0"/>
              <a:t>La dieta vegetariana ganó más popularidad.</a:t>
            </a:r>
          </a:p>
          <a:p>
            <a:pPr marL="68580" indent="0">
              <a:buNone/>
            </a:pPr>
            <a:endParaRPr lang="es-ES_tradnl" dirty="0"/>
          </a:p>
          <a:p>
            <a:r>
              <a:rPr lang="es-ES_tradnl" dirty="0"/>
              <a:t>Apareció el alcohol (</a:t>
            </a:r>
            <a:r>
              <a:rPr lang="es-ES_tradnl" dirty="0" err="1"/>
              <a:t>jiu</a:t>
            </a:r>
            <a:r>
              <a:rPr lang="es-ES_tradnl" dirty="0"/>
              <a:t>).</a:t>
            </a:r>
            <a:endParaRPr lang="es-ES" dirty="0"/>
          </a:p>
        </p:txBody>
      </p:sp>
      <p:pic>
        <p:nvPicPr>
          <p:cNvPr id="5" name="Imagen 4" descr="historia-chin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81" y="3715244"/>
            <a:ext cx="5887980" cy="272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22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9999" y="899244"/>
            <a:ext cx="7058809" cy="11430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La producción de cereales aumentó más que el ganado.</a:t>
            </a:r>
          </a:p>
          <a:p>
            <a:r>
              <a:rPr lang="es-ES_tradnl" dirty="0"/>
              <a:t>Los cereales sustituyeron a la carne (mijo, trigo).</a:t>
            </a:r>
          </a:p>
          <a:p>
            <a:r>
              <a:rPr lang="es-ES_tradnl" dirty="0"/>
              <a:t>Mariscos fueron muy populares.</a:t>
            </a:r>
          </a:p>
          <a:p>
            <a:r>
              <a:rPr lang="es-ES_tradnl" dirty="0"/>
              <a:t>Apareció la diferencia de </a:t>
            </a:r>
          </a:p>
          <a:p>
            <a:pPr marL="320400" indent="0">
              <a:spcBef>
                <a:spcPts val="0"/>
              </a:spcBef>
              <a:buNone/>
            </a:pPr>
            <a:r>
              <a:rPr lang="es-ES_tradnl" dirty="0"/>
              <a:t>comida entre el norte y el sur.</a:t>
            </a:r>
            <a:endParaRPr lang="es-ES" dirty="0"/>
          </a:p>
        </p:txBody>
      </p:sp>
      <p:pic>
        <p:nvPicPr>
          <p:cNvPr id="4" name="Imagen 3" descr="Japanese_Foxtail_millet_mijo-meno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909" y="4375223"/>
            <a:ext cx="2721224" cy="204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26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30526"/>
          </a:xfrm>
        </p:spPr>
        <p:txBody>
          <a:bodyPr>
            <a:normAutofit/>
          </a:bodyPr>
          <a:lstStyle/>
          <a:p>
            <a:pPr algn="ctr"/>
            <a:r>
              <a:rPr lang="es-ES_tradnl" sz="2400" dirty="0"/>
              <a:t>La dinastía de </a:t>
            </a:r>
            <a:r>
              <a:rPr lang="es-ES_tradnl" sz="2400" dirty="0" err="1"/>
              <a:t>Qin</a:t>
            </a:r>
            <a:r>
              <a:rPr lang="es-ES_tradnl" sz="2400" dirty="0"/>
              <a:t> (221 a.C. – 206 a.C.)</a:t>
            </a:r>
            <a:endParaRPr lang="es-ES" sz="2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3492" y="1728412"/>
            <a:ext cx="6777317" cy="4104217"/>
          </a:xfrm>
        </p:spPr>
        <p:txBody>
          <a:bodyPr/>
          <a:lstStyle/>
          <a:p>
            <a:r>
              <a:rPr lang="es-ES_tradnl" dirty="0"/>
              <a:t>El sistema de dos comidas al día fue sustituido por uno de tres al día.</a:t>
            </a:r>
          </a:p>
          <a:p>
            <a:r>
              <a:rPr lang="es-ES_tradnl" dirty="0"/>
              <a:t>El nuevo sistema era más favorable para la vida diaria y la producción.</a:t>
            </a:r>
            <a:endParaRPr lang="es-ES" dirty="0"/>
          </a:p>
        </p:txBody>
      </p:sp>
      <p:pic>
        <p:nvPicPr>
          <p:cNvPr id="4" name="Imagen 3" descr="grande_muraille_de_Chin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852" y="3537733"/>
            <a:ext cx="4357546" cy="265808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50" y="3688135"/>
            <a:ext cx="2917597" cy="250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291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Austin.thmx</Template>
  <TotalTime>1377</TotalTime>
  <Words>1813</Words>
  <Application>Microsoft Office PowerPoint</Application>
  <PresentationFormat>Presentación en pantalla (4:3)</PresentationFormat>
  <Paragraphs>156</Paragraphs>
  <Slides>50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57" baseType="lpstr">
      <vt:lpstr>微軟正黑體</vt:lpstr>
      <vt:lpstr>Calibri</vt:lpstr>
      <vt:lpstr>Century Gothic</vt:lpstr>
      <vt:lpstr>Chalkduster</vt:lpstr>
      <vt:lpstr>Wingdings 2</vt:lpstr>
      <vt:lpstr>幼圆</vt:lpstr>
      <vt:lpstr>Austin</vt:lpstr>
      <vt:lpstr>Cocina y Gastronomía en China</vt:lpstr>
      <vt:lpstr>I. La cultura alimentaria  en el mundo</vt:lpstr>
      <vt:lpstr>Presentación de PowerPoint</vt:lpstr>
      <vt:lpstr>Factores culturales de los alimentos</vt:lpstr>
      <vt:lpstr>Presentación de PowerPoint</vt:lpstr>
      <vt:lpstr>II. Historia de la cocina China</vt:lpstr>
      <vt:lpstr>Era de Chunqiu (722-481 a.C.)</vt:lpstr>
      <vt:lpstr>Presentación de PowerPoint</vt:lpstr>
      <vt:lpstr>La dinastía de Qin (221 a.C. – 206 a.C.)</vt:lpstr>
      <vt:lpstr>Hasta la dinastía Qin, las personas estaban acostumbradas a sentarse en el suelo y disfrutar del encuentro.</vt:lpstr>
      <vt:lpstr>La dinastía de Han (206 a.C. – 220 d.C.)</vt:lpstr>
      <vt:lpstr>Presentación de PowerPoint</vt:lpstr>
      <vt:lpstr>El periodo de tres reinos (220-280)</vt:lpstr>
      <vt:lpstr>Presentación de PowerPoint</vt:lpstr>
      <vt:lpstr>La dinastía Tang (618-907)</vt:lpstr>
      <vt:lpstr>"Banquete nocturno de Han Xizai", del pintor Gu Hongzhong</vt:lpstr>
      <vt:lpstr>Presentación de PowerPoint</vt:lpstr>
      <vt:lpstr>La dinastía Song (960-1279)</vt:lpstr>
      <vt:lpstr>Una fiesta elegante, pintura que retrata un pequeño banquete  en la Dinastía Song (960-1279)</vt:lpstr>
      <vt:lpstr>La dinastía Yuan (1279 – 1368) </vt:lpstr>
      <vt:lpstr>La dinastía de Ming (1368 – 1644)</vt:lpstr>
      <vt:lpstr>Presentación de PowerPoint</vt:lpstr>
      <vt:lpstr>La dinastía de Qing (1644 – 1911)</vt:lpstr>
      <vt:lpstr>III. Tradición y simbolismo en la cocina China</vt:lpstr>
      <vt:lpstr>Presentación de PowerPoint</vt:lpstr>
      <vt:lpstr>Presentación de PowerPoint</vt:lpstr>
      <vt:lpstr>Presentación de PowerPoint</vt:lpstr>
      <vt:lpstr>Utensilios en la cocina china</vt:lpstr>
      <vt:lpstr>Presentación de PowerPoint</vt:lpstr>
      <vt:lpstr>Presentación de PowerPoint</vt:lpstr>
      <vt:lpstr>Platos y el orden en la mesa</vt:lpstr>
      <vt:lpstr>Presentación de PowerPoint</vt:lpstr>
      <vt:lpstr>Presentación de PowerPoint</vt:lpstr>
      <vt:lpstr>Presentación de PowerPoint</vt:lpstr>
      <vt:lpstr>IV. El factor salud en la gastronomía china</vt:lpstr>
      <vt:lpstr>Los cinco elementos</vt:lpstr>
      <vt:lpstr>Presentación de PowerPoint</vt:lpstr>
      <vt:lpstr>Presentación de PowerPoint</vt:lpstr>
      <vt:lpstr>Presentación de PowerPoint</vt:lpstr>
      <vt:lpstr>V. Las diferentes cocinas  y sabores en China</vt:lpstr>
      <vt:lpstr>Presentación de PowerPoint</vt:lpstr>
      <vt:lpstr>Las Ochos Cocinas en China</vt:lpstr>
      <vt:lpstr>Presentación de PowerPoint</vt:lpstr>
      <vt:lpstr>La cocina china y su influencia mundial</vt:lpstr>
      <vt:lpstr>Presentación de PowerPoint</vt:lpstr>
      <vt:lpstr>Presentación de PowerPoint</vt:lpstr>
      <vt:lpstr>VI. Hábitos alimentarios  en China</vt:lpstr>
      <vt:lpstr>Presentación de PowerPoint</vt:lpstr>
      <vt:lpstr>Presentación de PowerPoint</vt:lpstr>
      <vt:lpstr>Gracias por su atención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Cocina y Gastronomía en China</dc:title>
  <dc:creator>Ricaro  Bozzolo Belgeri</dc:creator>
  <cp:lastModifiedBy>Waleska Moyano</cp:lastModifiedBy>
  <cp:revision>152</cp:revision>
  <dcterms:created xsi:type="dcterms:W3CDTF">2020-08-26T02:04:16Z</dcterms:created>
  <dcterms:modified xsi:type="dcterms:W3CDTF">2020-09-25T01:57:34Z</dcterms:modified>
</cp:coreProperties>
</file>